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0" r:id="rId3"/>
    <p:sldId id="256" r:id="rId4"/>
    <p:sldId id="262" r:id="rId5"/>
    <p:sldId id="265" r:id="rId6"/>
    <p:sldId id="263" r:id="rId7"/>
    <p:sldId id="264" r:id="rId8"/>
    <p:sldId id="267" r:id="rId9"/>
    <p:sldId id="268" r:id="rId10"/>
    <p:sldId id="278" r:id="rId11"/>
    <p:sldId id="272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92" r:id="rId22"/>
    <p:sldId id="288" r:id="rId23"/>
    <p:sldId id="293" r:id="rId24"/>
    <p:sldId id="318" r:id="rId25"/>
    <p:sldId id="289" r:id="rId26"/>
    <p:sldId id="291" r:id="rId27"/>
    <p:sldId id="290" r:id="rId28"/>
    <p:sldId id="301" r:id="rId29"/>
    <p:sldId id="302" r:id="rId30"/>
    <p:sldId id="303" r:id="rId31"/>
    <p:sldId id="304" r:id="rId32"/>
    <p:sldId id="305" r:id="rId33"/>
    <p:sldId id="313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95" r:id="rId42"/>
    <p:sldId id="297" r:id="rId43"/>
    <p:sldId id="296" r:id="rId44"/>
    <p:sldId id="317" r:id="rId45"/>
    <p:sldId id="314" r:id="rId46"/>
    <p:sldId id="316" r:id="rId47"/>
    <p:sldId id="29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>
        <p:scale>
          <a:sx n="119" d="100"/>
          <a:sy n="119" d="100"/>
        </p:scale>
        <p:origin x="55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FC39-E4BD-8960-2244-E8FCCE59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13997-1D41-02F3-276E-1B90776DF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9310-9DAC-B05D-F363-8D6975DF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40935-571F-4C96-3DD9-2C53EDA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EF93C-E632-EA1B-D2CF-D70747A8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F8EC-9CDF-FD7D-0858-678A4744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CF8DE-448D-F48E-82CA-BDFD9904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21606-EDF5-B686-B94C-DFF0DB03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7F42-AEDA-95C8-AFB0-EF462C90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E3014-7414-EAEF-5E1C-1CB99E4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3E420-80CE-5E3E-6C78-2B8A8FF71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DC3D8-4D41-A452-E65F-950E11358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54F2-6DC8-99B7-392E-1A1642C5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9E8B-B4BA-FD42-C98F-D3DA3CE2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2D0F3-0913-71FE-2EA7-9ED98821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927B-DF5F-4C66-C190-11FB0E5B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F006-A64A-B8D3-667B-A4890808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4524B-4B3B-DDCD-A2DC-50915C7B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2F2EE-CB6C-63DD-45E0-929ABF15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A2CF7-B881-C74A-28C4-141982E5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6FE5-A895-2DC4-8560-4E3A4BC5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322C-9D93-495F-F5A6-F0E681C9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51E8-29FE-AE9D-ED9C-B0985972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3CFD-9889-31DD-B957-A3CE83A0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344F-63C8-D500-786F-8D962A4B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8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33F6-D4D5-DB0B-A1CE-AB32B0C4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F782-B96C-E245-BD6C-FE05C91D5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501E-2E8E-2731-521D-FA2CC5A26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03093-722D-46C9-2CEC-68FC47C2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70239-F4A3-3CF8-8B7B-4FFC6593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118AA-3BEA-5ED7-4BF8-48B91489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6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8D1C-DEEF-E3E4-264C-2B4DFE29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F4095-04FD-CAAF-9578-00BC1A6E1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A2450-6AC2-58CE-F544-4AF85078A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72E74-4325-F71A-CFEF-C27CADE0D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CECF0-EA8F-E7CD-432D-8ADD76D12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0CEAC-E62B-8621-6FDD-17DD7EFD6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DB4FB-476A-E92B-A974-C2C22645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515F7-D68C-E7A3-2496-D3B0C323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3D77-4424-3736-81FA-4295BD64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AA262-F491-8613-54F7-0727F809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256C4-AF07-22E8-9A74-9D4574B6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841A6-40A5-98D1-19C1-BA1B5FB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CEE69-1704-F3CF-649A-6EBB52B5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BD28E-98BE-83EB-0475-67EB7800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B5738-86DF-91CA-89E1-360BCE4A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8018-3916-B0F8-4E37-B5BE6A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708E-B833-5616-EC9E-F72E0057F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E26D8-6D26-F5E1-57C2-1C48DA3C0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F8CAF-1B9D-DCC7-439A-24782661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A33BF-0B5E-CF91-8354-A36CF94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50B4-D018-9FB9-F9D6-5A6CA27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CC83-EC91-086A-BEB5-02FBBC84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66B37-B37E-5D58-05EF-DCA9AF6AA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F4C0-9AEA-1E53-8923-86D84BAC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116A1-B15B-A188-DF88-652B97F1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72613-2D1E-D413-89DC-62A75B23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FF83C-A575-E184-2A61-1D9B20A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90C0F-8E0F-6A52-1399-452D4D0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96EC-79CE-A520-4095-2F06D5B6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B54EF-CCEB-1C4D-6B2F-3076FC97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766E-4A27-E059-38B9-C70F3980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E28B5-4901-131C-9D5C-BF2E87AA1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7192D-F43B-8B56-5AB0-80AAADC6E78D}"/>
              </a:ext>
            </a:extLst>
          </p:cNvPr>
          <p:cNvSpPr txBox="1"/>
          <p:nvPr/>
        </p:nvSpPr>
        <p:spPr>
          <a:xfrm>
            <a:off x="1883308" y="2413337"/>
            <a:ext cx="84253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Proteomics Update</a:t>
            </a:r>
          </a:p>
          <a:p>
            <a:pPr algn="ctr"/>
            <a:r>
              <a:rPr lang="en-US" sz="3800" b="1" dirty="0"/>
              <a:t>Main Agenda: </a:t>
            </a:r>
          </a:p>
          <a:p>
            <a:pPr algn="ctr"/>
            <a:r>
              <a:rPr lang="en-US" sz="3800" b="1" dirty="0"/>
              <a:t>Normalization Methods, Robustness Test</a:t>
            </a:r>
          </a:p>
          <a:p>
            <a:pPr algn="ctr"/>
            <a:r>
              <a:rPr lang="en-US" sz="3000" b="1" dirty="0"/>
              <a:t>11/17/2023</a:t>
            </a:r>
          </a:p>
        </p:txBody>
      </p:sp>
    </p:spTree>
    <p:extLst>
      <p:ext uri="{BB962C8B-B14F-4D97-AF65-F5344CB8AC3E}">
        <p14:creationId xmlns:p14="http://schemas.microsoft.com/office/powerpoint/2010/main" val="148058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492405" y="6924020"/>
            <a:ext cx="7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log2fc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039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Robustness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F609D-B655-8546-67B8-E96FECDE23F9}"/>
              </a:ext>
            </a:extLst>
          </p:cNvPr>
          <p:cNvSpPr txBox="1"/>
          <p:nvPr/>
        </p:nvSpPr>
        <p:spPr>
          <a:xfrm>
            <a:off x="8129819" y="632608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-log10(q)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F035F9B-DF4C-7908-8F81-A9C45296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44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C3D2E1F-EE1D-69BB-E034-BD2E1C77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013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Robustness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10" name="Picture 9" descr="A collage of images of a graph&#10;&#10;Description automatically generated">
            <a:extLst>
              <a:ext uri="{FF2B5EF4-FFF2-40B4-BE49-F238E27FC236}">
                <a16:creationId xmlns:a16="http://schemas.microsoft.com/office/drawing/2014/main" id="{754C067A-2E83-4A15-AC3E-5505D710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8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77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8E4DA23-8841-EBE3-2BD4-9717520A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054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Robustness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2E354E3-61BC-85B4-1A15-F9F88A82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3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77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09557C8-6E15-4171-BD23-5682D51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949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Corr.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2458376-DE42-D630-6B78-00F06660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44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8E0A53A-6818-FA0F-253E-2FEAA1CC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08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543205" y="6326088"/>
            <a:ext cx="7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log2fc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909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Corr.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F609D-B655-8546-67B8-E96FECDE23F9}"/>
              </a:ext>
            </a:extLst>
          </p:cNvPr>
          <p:cNvSpPr txBox="1"/>
          <p:nvPr/>
        </p:nvSpPr>
        <p:spPr>
          <a:xfrm>
            <a:off x="8129819" y="632608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-log10(q)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E795E5CA-D52F-E4D1-C35A-09813A39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44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4546D8F-816B-AFC4-BE9B-E809D10D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9768"/>
            <a:ext cx="9144000" cy="56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7192D-F43B-8B56-5AB0-80AAADC6E78D}"/>
              </a:ext>
            </a:extLst>
          </p:cNvPr>
          <p:cNvSpPr txBox="1"/>
          <p:nvPr/>
        </p:nvSpPr>
        <p:spPr>
          <a:xfrm>
            <a:off x="816350" y="797510"/>
            <a:ext cx="572650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Overview</a:t>
            </a:r>
          </a:p>
          <a:p>
            <a:endParaRPr lang="en-US" sz="2000" b="1" dirty="0"/>
          </a:p>
          <a:p>
            <a:r>
              <a:rPr lang="en-US" altLang="ko-KR" sz="2400" dirty="0"/>
              <a:t>1.1. log(Raw Ratio)</a:t>
            </a:r>
          </a:p>
          <a:p>
            <a:r>
              <a:rPr lang="en-US" altLang="ko-KR" sz="2400" dirty="0"/>
              <a:t>1.2. Few Thoughts About Robustness Testing</a:t>
            </a:r>
          </a:p>
          <a:p>
            <a:r>
              <a:rPr lang="en-US" sz="2400" dirty="0"/>
              <a:t>1.3. log(Raw Ratio) w/ </a:t>
            </a:r>
            <a:r>
              <a:rPr lang="en-US" sz="2400" dirty="0" err="1"/>
              <a:t>ComBat</a:t>
            </a:r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2.1. Z-score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log(Rank Ratio)</a:t>
            </a:r>
          </a:p>
          <a:p>
            <a:r>
              <a:rPr lang="en-US" sz="2400" dirty="0"/>
              <a:t>2.2. Z-score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log(Rank Ratio) w/ </a:t>
            </a:r>
            <a:r>
              <a:rPr lang="en-US" sz="2400" dirty="0" err="1"/>
              <a:t>ComBat</a:t>
            </a:r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3.1. Z-Score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Rank Difference</a:t>
            </a:r>
          </a:p>
          <a:p>
            <a:r>
              <a:rPr lang="en-US" sz="2400" dirty="0"/>
              <a:t>3.2. Z-Score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Rank Difference w/ </a:t>
            </a:r>
            <a:r>
              <a:rPr lang="en-US" sz="2400" dirty="0" err="1"/>
              <a:t>ComBat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4. Summary Stats / Top Pathways / Insights?</a:t>
            </a:r>
          </a:p>
          <a:p>
            <a:endParaRPr lang="en-US" sz="2400" b="1" dirty="0"/>
          </a:p>
          <a:p>
            <a:r>
              <a:rPr lang="en-US" sz="2400" b="1" dirty="0"/>
              <a:t>Spoiler:</a:t>
            </a:r>
            <a:r>
              <a:rPr lang="en-US" sz="2400" dirty="0"/>
              <a:t> Not the best results…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013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916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Corr.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755264C-CD7F-5538-A695-84D8B0E3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5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4482417" y="3167390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Maybe Batch Effect?</a:t>
            </a:r>
          </a:p>
        </p:txBody>
      </p:sp>
    </p:spTree>
    <p:extLst>
      <p:ext uri="{BB962C8B-B14F-4D97-AF65-F5344CB8AC3E}">
        <p14:creationId xmlns:p14="http://schemas.microsoft.com/office/powerpoint/2010/main" val="342228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4575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 w/ </a:t>
            </a:r>
            <a:r>
              <a:rPr lang="en-US" sz="2800" b="1" dirty="0" err="1"/>
              <a:t>ComBat</a:t>
            </a:r>
            <a:r>
              <a:rPr lang="en-US" sz="2800" b="1" dirty="0"/>
              <a:t> </a:t>
            </a:r>
          </a:p>
        </p:txBody>
      </p:sp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E941B486-01A2-ADBB-819C-748D96AE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3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877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Linear Batch Effect Removal VS </a:t>
            </a:r>
            <a:r>
              <a:rPr lang="en-US" sz="2800" b="1" dirty="0" err="1"/>
              <a:t>ComBat</a:t>
            </a:r>
            <a:r>
              <a:rPr lang="en-US" sz="2800" b="1" dirty="0"/>
              <a:t> </a:t>
            </a:r>
          </a:p>
        </p:txBody>
      </p:sp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E941B486-01A2-ADBB-819C-748D96AE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8139"/>
            <a:ext cx="6096000" cy="38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4DDB0DD-F693-3B68-DB73-F4F527D2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28140"/>
            <a:ext cx="6096001" cy="38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B4D5B-53BC-BB19-BF49-B27716558FA9}"/>
              </a:ext>
            </a:extLst>
          </p:cNvPr>
          <p:cNvSpPr txBox="1"/>
          <p:nvPr/>
        </p:nvSpPr>
        <p:spPr>
          <a:xfrm>
            <a:off x="2300489" y="5223703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Linear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14474-C037-50CA-67F4-1BA6A4C06F1E}"/>
              </a:ext>
            </a:extLst>
          </p:cNvPr>
          <p:cNvSpPr txBox="1"/>
          <p:nvPr/>
        </p:nvSpPr>
        <p:spPr>
          <a:xfrm>
            <a:off x="7813548" y="5223703"/>
            <a:ext cx="271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ComBat</a:t>
            </a:r>
            <a:r>
              <a:rPr lang="en-US" b="1" dirty="0"/>
              <a:t> + Linear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0D5FC-F24E-1DFC-A678-44D88ABC125B}"/>
              </a:ext>
            </a:extLst>
          </p:cNvPr>
          <p:cNvSpPr txBox="1"/>
          <p:nvPr/>
        </p:nvSpPr>
        <p:spPr>
          <a:xfrm>
            <a:off x="1077775" y="5753394"/>
            <a:ext cx="10068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à"/>
            </a:pPr>
            <a:r>
              <a:rPr lang="en-US" sz="2000" b="1" dirty="0">
                <a:sym typeface="Wingdings" pitchFamily="2" charset="2"/>
              </a:rPr>
              <a:t>Very small differences, consistent top hits</a:t>
            </a:r>
          </a:p>
          <a:p>
            <a:pPr marL="342900" indent="-342900" algn="ctr">
              <a:buFont typeface="Wingdings" pitchFamily="2" charset="2"/>
              <a:buChar char="à"/>
            </a:pPr>
            <a:r>
              <a:rPr lang="en-US" sz="2000" b="1" dirty="0">
                <a:sym typeface="Wingdings" pitchFamily="2" charset="2"/>
              </a:rPr>
              <a:t>Question: </a:t>
            </a:r>
            <a:r>
              <a:rPr lang="en-US" sz="2000" b="1" dirty="0" err="1">
                <a:sym typeface="Wingdings" pitchFamily="2" charset="2"/>
              </a:rPr>
              <a:t>ComBat</a:t>
            </a:r>
            <a:r>
              <a:rPr lang="en-US" sz="2000" b="1" dirty="0">
                <a:sym typeface="Wingdings" pitchFamily="2" charset="2"/>
              </a:rPr>
              <a:t> reduces some expression levels to below 0, so how to apply logarithm?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4155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3415330" y="2951946"/>
            <a:ext cx="53613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Maybe reconsider how we test</a:t>
            </a:r>
          </a:p>
          <a:p>
            <a:pPr algn="ctr"/>
            <a:r>
              <a:rPr lang="en-US" sz="2800" b="1" dirty="0"/>
              <a:t>robustness / how we pick samples</a:t>
            </a:r>
          </a:p>
        </p:txBody>
      </p:sp>
    </p:spTree>
    <p:extLst>
      <p:ext uri="{BB962C8B-B14F-4D97-AF65-F5344CB8AC3E}">
        <p14:creationId xmlns:p14="http://schemas.microsoft.com/office/powerpoint/2010/main" val="209928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5238E2E0-6BCB-59FF-2FC9-03D39140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531" y="609124"/>
            <a:ext cx="4068904" cy="3802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9D32A-9759-BFEE-833D-1615836D08D1}"/>
              </a:ext>
            </a:extLst>
          </p:cNvPr>
          <p:cNvSpPr txBox="1"/>
          <p:nvPr/>
        </p:nvSpPr>
        <p:spPr>
          <a:xfrm>
            <a:off x="285913" y="162580"/>
            <a:ext cx="5526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Few Ideas about Testing Robustness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6B9B-D5A8-3933-48D9-2A29B75FE9C9}"/>
              </a:ext>
            </a:extLst>
          </p:cNvPr>
          <p:cNvSpPr txBox="1"/>
          <p:nvPr/>
        </p:nvSpPr>
        <p:spPr>
          <a:xfrm>
            <a:off x="149023" y="4339740"/>
            <a:ext cx="121785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Maybe weak correlation b/w different </a:t>
            </a:r>
            <a:r>
              <a:rPr lang="en-US" sz="2000" dirty="0" err="1"/>
              <a:t>drawdate</a:t>
            </a:r>
            <a:r>
              <a:rPr lang="en-US" sz="2000" dirty="0"/>
              <a:t> groups have more to do with our </a:t>
            </a:r>
            <a:r>
              <a:rPr lang="en-US" sz="2000" b="1" dirty="0"/>
              <a:t>way of partitioning </a:t>
            </a:r>
            <a:r>
              <a:rPr lang="en-US" sz="2000" dirty="0"/>
              <a:t>or our </a:t>
            </a:r>
            <a:r>
              <a:rPr lang="en-US" sz="2000" b="1" dirty="0"/>
              <a:t>way</a:t>
            </a:r>
          </a:p>
          <a:p>
            <a:r>
              <a:rPr lang="en-US" sz="2000" b="1" dirty="0"/>
              <a:t>of sampling </a:t>
            </a:r>
            <a:r>
              <a:rPr lang="en-US" sz="2000" dirty="0"/>
              <a:t>from the total dataset? (Extreme example: </a:t>
            </a:r>
            <a:r>
              <a:rPr lang="en-US" sz="2000" dirty="0" err="1"/>
              <a:t>drawdate</a:t>
            </a:r>
            <a:r>
              <a:rPr lang="en-US" sz="2000" dirty="0"/>
              <a:t> interval = 1 day / very few AD samples)</a:t>
            </a:r>
          </a:p>
          <a:p>
            <a:r>
              <a:rPr lang="en-US" sz="2000" dirty="0"/>
              <a:t>- Ultimately we want to show that we get </a:t>
            </a:r>
            <a:r>
              <a:rPr lang="en-US" sz="2000" b="1" dirty="0"/>
              <a:t>replicable results within our sample from the total dataset. </a:t>
            </a:r>
            <a:r>
              <a:rPr lang="en-US" sz="2000" dirty="0"/>
              <a:t>This doesn’t </a:t>
            </a:r>
          </a:p>
          <a:p>
            <a:r>
              <a:rPr lang="en-US" sz="2000" dirty="0"/>
              <a:t>necessitate we use even </a:t>
            </a:r>
            <a:r>
              <a:rPr lang="en-US" sz="2000" dirty="0" err="1"/>
              <a:t>drawdate</a:t>
            </a:r>
            <a:r>
              <a:rPr lang="en-US" sz="2000" dirty="0"/>
              <a:t> intervals. In fact, based on how we sample from entire dataset, we don’t</a:t>
            </a:r>
          </a:p>
          <a:p>
            <a:r>
              <a:rPr lang="en-US" sz="2000" dirty="0"/>
              <a:t>have to use </a:t>
            </a:r>
            <a:r>
              <a:rPr lang="en-US" sz="2000" dirty="0" err="1"/>
              <a:t>drawdate</a:t>
            </a:r>
            <a:r>
              <a:rPr lang="en-US" sz="2000" dirty="0"/>
              <a:t> difference either. </a:t>
            </a:r>
          </a:p>
          <a:p>
            <a:r>
              <a:rPr lang="en-US" sz="2000" dirty="0"/>
              <a:t>- Suggestions: 1. Intervals cut off by # of samples instead of </a:t>
            </a:r>
            <a:r>
              <a:rPr lang="en-US" sz="2000" dirty="0" err="1"/>
              <a:t>drawdate</a:t>
            </a:r>
            <a:endParaRPr lang="en-US" sz="2000" dirty="0"/>
          </a:p>
          <a:p>
            <a:r>
              <a:rPr lang="en-US" sz="2000" dirty="0"/>
              <a:t>	          2. Larger </a:t>
            </a:r>
            <a:r>
              <a:rPr lang="en-US" sz="2000" dirty="0" err="1"/>
              <a:t>drawdate</a:t>
            </a:r>
            <a:r>
              <a:rPr lang="en-US" sz="2000" dirty="0"/>
              <a:t> difference (&lt;180?), but also larger </a:t>
            </a:r>
            <a:r>
              <a:rPr lang="en-US" sz="2000" dirty="0" err="1"/>
              <a:t>drawdate</a:t>
            </a:r>
            <a:r>
              <a:rPr lang="en-US" sz="2000" dirty="0"/>
              <a:t> difference (elaborate later)</a:t>
            </a:r>
          </a:p>
          <a:p>
            <a:r>
              <a:rPr lang="en-US" sz="2000" dirty="0"/>
              <a:t>	          3. Sample using different criteria (elaborate later)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5ED80-94CF-DDB9-D831-E2E5303F3E22}"/>
              </a:ext>
            </a:extLst>
          </p:cNvPr>
          <p:cNvSpPr txBox="1"/>
          <p:nvPr/>
        </p:nvSpPr>
        <p:spPr>
          <a:xfrm>
            <a:off x="7793879" y="965402"/>
            <a:ext cx="241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Note that data is pretty </a:t>
            </a:r>
          </a:p>
          <a:p>
            <a:pPr algn="ctr"/>
            <a:r>
              <a:rPr lang="en-US" sz="1800" dirty="0"/>
              <a:t>sparse in the tail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930E3-18EF-DCE8-A934-B6CB7039C5E0}"/>
              </a:ext>
            </a:extLst>
          </p:cNvPr>
          <p:cNvCxnSpPr/>
          <p:nvPr/>
        </p:nvCxnSpPr>
        <p:spPr>
          <a:xfrm flipH="1">
            <a:off x="7294652" y="1611733"/>
            <a:ext cx="863029" cy="150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9DA3C34-945F-3585-682E-F37FC55F4B64}"/>
              </a:ext>
            </a:extLst>
          </p:cNvPr>
          <p:cNvSpPr/>
          <p:nvPr/>
        </p:nvSpPr>
        <p:spPr>
          <a:xfrm>
            <a:off x="6493267" y="2239765"/>
            <a:ext cx="1304818" cy="174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8AFAC7-A780-9CA9-E6B5-58062B8544EA}"/>
              </a:ext>
            </a:extLst>
          </p:cNvPr>
          <p:cNvSpPr/>
          <p:nvPr/>
        </p:nvSpPr>
        <p:spPr>
          <a:xfrm>
            <a:off x="1678193" y="5916706"/>
            <a:ext cx="5884433" cy="31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129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0817FFD-13A3-31C8-BF5B-32416609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27" y="574524"/>
            <a:ext cx="9144000" cy="57089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19C6D9E-ABCF-2430-3A0C-617F565C2317}"/>
              </a:ext>
            </a:extLst>
          </p:cNvPr>
          <p:cNvSpPr/>
          <p:nvPr/>
        </p:nvSpPr>
        <p:spPr>
          <a:xfrm>
            <a:off x="1699708" y="785308"/>
            <a:ext cx="742278" cy="225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2FB7D4-13EC-7BA2-CB1A-E233CE85BB94}"/>
              </a:ext>
            </a:extLst>
          </p:cNvPr>
          <p:cNvSpPr/>
          <p:nvPr/>
        </p:nvSpPr>
        <p:spPr>
          <a:xfrm>
            <a:off x="1699708" y="3555908"/>
            <a:ext cx="742278" cy="225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B543CF-5608-A296-79A0-F3425CB28C6C}"/>
              </a:ext>
            </a:extLst>
          </p:cNvPr>
          <p:cNvSpPr/>
          <p:nvPr/>
        </p:nvSpPr>
        <p:spPr>
          <a:xfrm>
            <a:off x="6316531" y="785308"/>
            <a:ext cx="742278" cy="225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74B1A8-9A67-9E6B-D291-388C5D1A5E78}"/>
              </a:ext>
            </a:extLst>
          </p:cNvPr>
          <p:cNvSpPr/>
          <p:nvPr/>
        </p:nvSpPr>
        <p:spPr>
          <a:xfrm>
            <a:off x="6316531" y="3555908"/>
            <a:ext cx="742278" cy="225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214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Corr.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20B8A43-F557-4D2B-97FC-1D4B863F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3996"/>
            <a:ext cx="10058400" cy="6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1687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794FC1E-BFA3-495E-37A9-FF844011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74524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9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247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Aging Proteomes Corr.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0DBE8D80-EDE8-1C52-96B6-BA08009A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205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Raw Ratio</a:t>
            </a:r>
          </a:p>
        </p:txBody>
      </p:sp>
      <p:pic>
        <p:nvPicPr>
          <p:cNvPr id="12" name="Picture 11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AE7C7607-CC5B-5378-8F8B-C7B102DB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129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1E48DD0-6ACC-87EB-E3DF-480DBFC6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27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214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AD Proteomes Corr. Across Uneven </a:t>
            </a:r>
            <a:r>
              <a:rPr lang="en-US" sz="2800" b="1" dirty="0" err="1"/>
              <a:t>Drawdates</a:t>
            </a:r>
            <a:r>
              <a:rPr lang="en-US" sz="2800" b="1" dirty="0"/>
              <a:t> (~100 Samples)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52B1955-10B9-4FD1-52BD-0B5C3333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8153"/>
            <a:ext cx="10058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9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477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</a:t>
            </a:r>
          </a:p>
        </p:txBody>
      </p:sp>
      <p:pic>
        <p:nvPicPr>
          <p:cNvPr id="3" name="Picture 2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04A2C96-4A34-E46D-B18A-8FD05FA3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51736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6538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w/ </a:t>
            </a:r>
            <a:r>
              <a:rPr lang="en-US" altLang="ko-KR" sz="2800" b="1" dirty="0" err="1"/>
              <a:t>ComBat</a:t>
            </a:r>
            <a:endParaRPr lang="en-US" sz="2800" b="1" dirty="0"/>
          </a:p>
        </p:txBody>
      </p:sp>
      <p:pic>
        <p:nvPicPr>
          <p:cNvPr id="5" name="Picture 4" descr="A group of graphs with red and blue dots&#10;&#10;Description automatically generated">
            <a:extLst>
              <a:ext uri="{FF2B5EF4-FFF2-40B4-BE49-F238E27FC236}">
                <a16:creationId xmlns:a16="http://schemas.microsoft.com/office/drawing/2014/main" id="{A0063F65-AFDA-851D-A544-2D8A7A0F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7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6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3114735" y="6326624"/>
            <a:ext cx="596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8362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Stratified by Diagnosis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713D6-E99D-7BF7-C17D-54C630BAAD92}"/>
              </a:ext>
            </a:extLst>
          </p:cNvPr>
          <p:cNvSpPr txBox="1"/>
          <p:nvPr/>
        </p:nvSpPr>
        <p:spPr>
          <a:xfrm>
            <a:off x="2554934" y="5880080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34D30-9DA5-05DC-A402-937DA3431C4F}"/>
              </a:ext>
            </a:extLst>
          </p:cNvPr>
          <p:cNvSpPr txBox="1"/>
          <p:nvPr/>
        </p:nvSpPr>
        <p:spPr>
          <a:xfrm>
            <a:off x="8522305" y="5918686"/>
            <a:ext cx="110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 Group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563E9A2-1855-98E8-7A9E-EFDB683A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9" y="833960"/>
            <a:ext cx="5379575" cy="50749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4E9D321-F92D-213E-B053-E848A36C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960"/>
            <a:ext cx="5448221" cy="51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32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Sanity Check using CSF</a:t>
            </a:r>
          </a:p>
        </p:txBody>
      </p:sp>
      <p:pic>
        <p:nvPicPr>
          <p:cNvPr id="2" name="Picture 1" descr="A group of graphs with red and blue dots&#10;&#10;Description automatically generated">
            <a:extLst>
              <a:ext uri="{FF2B5EF4-FFF2-40B4-BE49-F238E27FC236}">
                <a16:creationId xmlns:a16="http://schemas.microsoft.com/office/drawing/2014/main" id="{446E6CD7-A64D-BC47-5405-13DC1F0E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9595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Sanity Check using Raw Plasma</a:t>
            </a:r>
          </a:p>
        </p:txBody>
      </p:sp>
      <p:pic>
        <p:nvPicPr>
          <p:cNvPr id="4" name="Picture 3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C789B0E8-76E2-ACD9-51C6-10B2A8EE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3719"/>
            <a:ext cx="9144000" cy="57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75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0570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Sex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</p:spTree>
    <p:extLst>
      <p:ext uri="{BB962C8B-B14F-4D97-AF65-F5344CB8AC3E}">
        <p14:creationId xmlns:p14="http://schemas.microsoft.com/office/powerpoint/2010/main" val="858217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492405" y="6924020"/>
            <a:ext cx="7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log2fc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129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Sex Proteomes Corr.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F609D-B655-8546-67B8-E96FECDE23F9}"/>
              </a:ext>
            </a:extLst>
          </p:cNvPr>
          <p:cNvSpPr txBox="1"/>
          <p:nvPr/>
        </p:nvSpPr>
        <p:spPr>
          <a:xfrm>
            <a:off x="8129819" y="632608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-log10(q)</a:t>
            </a:r>
          </a:p>
        </p:txBody>
      </p:sp>
    </p:spTree>
    <p:extLst>
      <p:ext uri="{BB962C8B-B14F-4D97-AF65-F5344CB8AC3E}">
        <p14:creationId xmlns:p14="http://schemas.microsoft.com/office/powerpoint/2010/main" val="3330181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0570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Sex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</p:spTree>
    <p:extLst>
      <p:ext uri="{BB962C8B-B14F-4D97-AF65-F5344CB8AC3E}">
        <p14:creationId xmlns:p14="http://schemas.microsoft.com/office/powerpoint/2010/main" val="187525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2732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 </a:t>
            </a:r>
          </a:p>
        </p:txBody>
      </p:sp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1A70EAB-E14E-0626-E155-08DC5AE1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2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1135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Z-Score then log(Rank Ratio): Sex Proteomes Corr. Across </a:t>
            </a:r>
            <a:r>
              <a:rPr lang="en-US" sz="2800" b="1" dirty="0" err="1"/>
              <a:t>Drawdates</a:t>
            </a:r>
            <a:r>
              <a:rPr lang="en-US" sz="2800" b="1" dirty="0"/>
              <a:t> (40)</a:t>
            </a:r>
          </a:p>
        </p:txBody>
      </p:sp>
    </p:spTree>
    <p:extLst>
      <p:ext uri="{BB962C8B-B14F-4D97-AF65-F5344CB8AC3E}">
        <p14:creationId xmlns:p14="http://schemas.microsoft.com/office/powerpoint/2010/main" val="1695335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939448-4F4B-700A-ED68-A38283A4F860}"/>
              </a:ext>
            </a:extLst>
          </p:cNvPr>
          <p:cNvSpPr txBox="1"/>
          <p:nvPr/>
        </p:nvSpPr>
        <p:spPr>
          <a:xfrm>
            <a:off x="4903686" y="2721114"/>
            <a:ext cx="2384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Summary!</a:t>
            </a:r>
          </a:p>
        </p:txBody>
      </p:sp>
    </p:spTree>
    <p:extLst>
      <p:ext uri="{BB962C8B-B14F-4D97-AF65-F5344CB8AC3E}">
        <p14:creationId xmlns:p14="http://schemas.microsoft.com/office/powerpoint/2010/main" val="3727190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E11BD9-6EA2-C072-207F-591B7F67E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02922"/>
              </p:ext>
            </p:extLst>
          </p:nvPr>
        </p:nvGraphicFramePr>
        <p:xfrm>
          <a:off x="511995" y="331537"/>
          <a:ext cx="11168013" cy="1569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97">
                  <a:extLst>
                    <a:ext uri="{9D8B030D-6E8A-4147-A177-3AD203B41FA5}">
                      <a16:colId xmlns:a16="http://schemas.microsoft.com/office/drawing/2014/main" val="4205703809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2395124659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3117258105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3057733806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1828120206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3126195873"/>
                    </a:ext>
                  </a:extLst>
                </a:gridCol>
                <a:gridCol w="1727486">
                  <a:extLst>
                    <a:ext uri="{9D8B030D-6E8A-4147-A177-3AD203B41FA5}">
                      <a16:colId xmlns:a16="http://schemas.microsoft.com/office/drawing/2014/main" val="587536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 w/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02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1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98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9689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C91039-978D-A18C-E3F4-AE43A9BDD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96447"/>
              </p:ext>
            </p:extLst>
          </p:nvPr>
        </p:nvGraphicFramePr>
        <p:xfrm>
          <a:off x="511995" y="2270589"/>
          <a:ext cx="11168011" cy="44744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823">
                  <a:extLst>
                    <a:ext uri="{9D8B030D-6E8A-4147-A177-3AD203B41FA5}">
                      <a16:colId xmlns:a16="http://schemas.microsoft.com/office/drawing/2014/main" val="4205703809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2395124659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3117258105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3057733806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1828120206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3126195873"/>
                    </a:ext>
                  </a:extLst>
                </a:gridCol>
                <a:gridCol w="1729198">
                  <a:extLst>
                    <a:ext uri="{9D8B030D-6E8A-4147-A177-3AD203B41FA5}">
                      <a16:colId xmlns:a16="http://schemas.microsoft.com/office/drawing/2014/main" val="587536497"/>
                    </a:ext>
                  </a:extLst>
                </a:gridCol>
              </a:tblGrid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⬆️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CGA.CGB3.CGB7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PZP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CGA.LHB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CGA.CGB3.CGB7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PZP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CGA.LHB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CGA.FSHB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CGA.LHB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CGA.CGB3.CGB7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CGA.FSHB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CGA.LHB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CGA.CGB3.CGB7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CGA.FSHB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CGA.CGB3.CGB7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PZP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CGA.LHB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PZP</a:t>
                      </a:r>
                    </a:p>
                    <a:p>
                      <a:pPr algn="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CGA.FSHB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19977"/>
                  </a:ext>
                </a:extLst>
              </a:tr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⬇️ (F)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DEFB104A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SPINT3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DEFB104A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DEFB104A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OBP2B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OBP2B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PSAPL1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DEFB104A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OBP2B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KLK3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DEFB104A</a:t>
                      </a:r>
                    </a:p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OBP2B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649956"/>
                  </a:ext>
                </a:extLst>
              </a:tr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⬆️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NEFH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KCNE5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EFHD1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KCNE5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NEFH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EFHD1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FN1.3434.34.1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FN1.3435.53.2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FN1.4131.72.2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INHBA.INHBC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NEFH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FN1.3434.34.1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FN1.3435.53.2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FN1.4131.72.2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INHBA.INHBC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FN1.3434.34.1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FN1.4131.72.2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84018"/>
                  </a:ext>
                </a:extLst>
              </a:tr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⬇️ 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PTN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B2M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PTGDS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PTN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B2M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RSPO1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CHRDL1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PTGDS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BGLAP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PTN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ADAMTS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B2M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PTN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ATG3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081195"/>
                  </a:ext>
                </a:extLst>
              </a:tr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⬆️ (AD)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YWHAG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CHIT1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YWHAG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DLG2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DLG4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TMOD2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DLG4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DLG4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PPP3CA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NEFL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DLG4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TMOD2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96891"/>
                  </a:ext>
                </a:extLst>
              </a:tr>
              <a:tr h="74573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⬇ ️ (CO)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NPTX2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CCK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DLK2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NPTX2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EVA1B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WIF1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RDH16</a:t>
                      </a:r>
                    </a:p>
                    <a:p>
                      <a:pPr algn="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PTPRR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5786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A66EC4-70CD-A86B-FA49-0554D2D0C881}"/>
              </a:ext>
            </a:extLst>
          </p:cNvPr>
          <p:cNvSpPr txBox="1"/>
          <p:nvPr/>
        </p:nvSpPr>
        <p:spPr>
          <a:xfrm>
            <a:off x="5392474" y="1901257"/>
            <a:ext cx="14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Top 5 Signals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EE6BF-D149-0AD2-9188-0104E530293A}"/>
              </a:ext>
            </a:extLst>
          </p:cNvPr>
          <p:cNvSpPr txBox="1"/>
          <p:nvPr/>
        </p:nvSpPr>
        <p:spPr>
          <a:xfrm>
            <a:off x="5465060" y="-37795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# of Signals</a:t>
            </a:r>
          </a:p>
        </p:txBody>
      </p:sp>
    </p:spTree>
    <p:extLst>
      <p:ext uri="{BB962C8B-B14F-4D97-AF65-F5344CB8AC3E}">
        <p14:creationId xmlns:p14="http://schemas.microsoft.com/office/powerpoint/2010/main" val="3160724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C4C2B-C80B-C4EB-0764-24C3719D3553}"/>
              </a:ext>
            </a:extLst>
          </p:cNvPr>
          <p:cNvSpPr txBox="1"/>
          <p:nvPr/>
        </p:nvSpPr>
        <p:spPr>
          <a:xfrm>
            <a:off x="4664949" y="0"/>
            <a:ext cx="294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GO_Biological_Process_2023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0844A6-74B7-396B-E1B0-2CA975713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409350"/>
              </p:ext>
            </p:extLst>
          </p:nvPr>
        </p:nvGraphicFramePr>
        <p:xfrm>
          <a:off x="162673" y="369332"/>
          <a:ext cx="11816993" cy="64886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895">
                  <a:extLst>
                    <a:ext uri="{9D8B030D-6E8A-4147-A177-3AD203B41FA5}">
                      <a16:colId xmlns:a16="http://schemas.microsoft.com/office/drawing/2014/main" val="4205703809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2395124659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117258105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057733806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1828120206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126195873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587536497"/>
                    </a:ext>
                  </a:extLst>
                </a:gridCol>
              </a:tblGrid>
              <a:tr h="457707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 w/ 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9271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⬆️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MAPK Cascade (GO:0043410)" 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Protein Phosphorylation (GO:0001934)"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MAPK Cascade (GO:0043410)" 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Protein Phosphorylation (GO:0001934)"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Protein Phosphorylation (GO:0001934)"          </a:t>
                      </a:r>
                    </a:p>
                    <a:p>
                      <a:pPr algn="l"/>
                      <a:r>
                        <a:rPr lang="en-US" sz="8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MAPK Cascade (GO:0043410)"                     </a:t>
                      </a:r>
                    </a:p>
                    <a:p>
                      <a:pPr algn="l"/>
                      <a:r>
                        <a:rPr lang="en-US" sz="8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Peptidyl-Tyrosine Phosphorylation (GO:0050731)"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Cytokine Production (GO:0001819)"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"Regulation Of Endopeptidase Activity (GO:0052548)"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(GO:0019221)”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"Lymphocyte Chemotaxis (GO:0048247)"    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MAPK Cascade (GO:0043410)"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Blood Coagulation (GO:0030195)"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"Lymphocyte Chemotaxis (GO:0048247)"         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19977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⬇️ (F)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Apoptotic Process (GO:0043066)" [2] "Regulation Of MAPK Cascade (GO:0043408)"          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"Protein Modification Process (GO:0036211)"            </a:t>
                      </a:r>
                    </a:p>
                    <a:p>
                      <a:pPr algn="l"/>
                      <a:endParaRPr lang="en-US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Apoptotic Process (GO:0043066)”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"Glucose Metabolic Process (GO:0006006)"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"Glycolytic Process (GO:0006096)"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Apoptotic Process (GO:0043066)"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Programmed Cell Death (GO:0043069)"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Cellular Process (GO:0048522)"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Apoptotic Process (GO:0043066)”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Semaphorin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-Plexin Signaling Pathway (GO:0071526)" 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"Nucleotide Metabolic Process (GO:0009117)"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Apoptotic Process (GO:0043066)"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Programmed Cell Death (GO:0043069)"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Semaphorin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-Plexin Signaling Pathway (GO:0071526)"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Semaphorin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-Plexin Signaling Pathway (GO:0071526)"      "Negative Regulation Of Apoptotic Process (GO:0043066)"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"Glycolytic Process (GO:0006096)"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649956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⬆️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MAPK Cascade (GO:0043410)"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Blood Coagulation (GO:0030195)"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"Extracellular Matrix Organization (GO:0030198)"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"Extracellular Matrix Organization (GO:0030198)"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MAPK Cascade (GO:0043410)"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"Negative Regulation Of Blood Coagulation (GO:0030195)"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"Regulation Of Cell Migration (GO:0030334)"             </a:t>
                      </a:r>
                    </a:p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Blood Coagulation (GO:0030195)"</a:t>
                      </a:r>
                    </a:p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Cell Motility (GO:2000147)" 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Protein Phosphorylation (GO:0001934)"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Blood Coagulation (GO:0030195)"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"Regulation Of Cell Migration (GO:0030334)"        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"Regulation Of Cell Migration (GO:0030334)"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Blood Coagulation (GO:0030195)"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Protein Phosphorylation (GO:0001934)"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"Regulation Of Cell Migration (GO:0030334)"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Protein Phosphorylation (GO:0001934)"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Cell Motility (GO:2000147)"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84018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⬇️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"Cellular Response To Cytokine Stimulus (GO:0071345)"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"Natural Killer Cell Activation (GO:0030101)"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"Cytokine-Mediated Signaling Pathway (GO:0019221)"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"Cellular Response To Cytokine Stimulus (GO:0071345)"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"Neutrophil Chemotaxis (GO:0030593)"    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Cell Population Proliferation (GO:0008284)"</a:t>
                      </a:r>
                    </a:p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"Regulation Of Cell Population Proliferation (GO:0042127)"         </a:t>
                      </a:r>
                    </a:p>
                    <a:p>
                      <a:pPr algn="l"/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"Cytokine-Mediated Signaling Pathway (GO:0019221)" 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Cell Population Proliferation (GO:0008284)"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Cellular Process (GO:0048522)"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Protein Phosphorylation (GO:0001934)"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Cell Population Proliferation (GO:0008284)"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"Cytokine-Mediated Signaling Pathway (GO:0019221)"  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"Regulation Of Cell Population Proliferation (GO:0042127)"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"Protein Phosphorylation (GO:0006468)"              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Cell Population Proliferation (GO:0008284)"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"Regulation Of Cell Population Proliferation (GO:0042127)"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081195"/>
                  </a:ext>
                </a:extLst>
              </a:tr>
              <a:tr h="106798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⬆️ (AD)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Supramolecular Fiber Organization (GO:1902904)"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"Cellular Response To Nitrogen Levels (GO:0043562)"  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"Cellular Response To Nitrogen Starvation (GO:0006995)"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"Cellular Response To Nitrogen Levels (GO:0043562)"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"Cellular Response To Nitrogen Starvation (GO:0006995)"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"Regulation Of Microtubule Cytoskeleton Organization (GO:0070507)"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"Negative Regulation Of Supramolecular Fiber Organization (GO:1902904)"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"Regulation Of Protein Localization To Membrane (GO:1905475)"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"Supramolecular Fiber Organization (GO:0097435)"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"Substantia Nigra Development (GO:0021762)"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Cellular Process (GO:0048523)"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"Microtubule Polymerization Or Depolymerization (GO:0031109)"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"Gluconeogenesis (GO:0006094)"                       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"Negative Regulation Of Supramolecular Fiber Organization (GO:1902904)"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"Hexose Biosynthetic Process (GO:0019319)"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"Hexose Biosynthetic Process (GO:0019319)"    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"Regulation Of Protein Localization To Membrane (GO:1905475)"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"Glycolytic Process (GO:0006096)"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96891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⬇ ️ (CO)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Cell Junction Assembly (GO:1901890)"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Axonogenesis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(GO:0007409)"                       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"Cell Morphogenesis Involved In Neuron Differentiation (GO:0048667)"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Cell Junction Assembly (GO:1901890)"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Axonogenesis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(GO:0007409)"                       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"Cell Morphogenesis Involved In Neuron Differentiation (GO:0048667)"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"Axon Guidance (GO:0007411)"              [2] "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Axonogenesis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(GO:0007409)"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"Neuron Projection Guidance (GO:0097485)"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Axonogenesis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(GO:0007409)"                       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"Cell Morphogenesis Involved In Neuron Differentiation (GO:0048667)"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Nervous System Development (GO:0051962)"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Nervous System Development (GO:0051962)"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Synapse Assembly (GO:0051965)"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Cell Junction Assembly (GO:1901890)"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"Positive Regulation Of Nervous System Development (GO:0051962)"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"Positive Regulation Of Cell Junction Assembly (GO:1901890)"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"Positive Regulation Of Synapse Assembly (GO:0051965)"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57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427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A0844A6-74B7-396B-E1B0-2CA975713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26346"/>
              </p:ext>
            </p:extLst>
          </p:nvPr>
        </p:nvGraphicFramePr>
        <p:xfrm>
          <a:off x="162673" y="369332"/>
          <a:ext cx="11816993" cy="64886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895">
                  <a:extLst>
                    <a:ext uri="{9D8B030D-6E8A-4147-A177-3AD203B41FA5}">
                      <a16:colId xmlns:a16="http://schemas.microsoft.com/office/drawing/2014/main" val="4205703809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2395124659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117258105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057733806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1828120206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3126195873"/>
                    </a:ext>
                  </a:extLst>
                </a:gridCol>
                <a:gridCol w="1829683">
                  <a:extLst>
                    <a:ext uri="{9D8B030D-6E8A-4147-A177-3AD203B41FA5}">
                      <a16:colId xmlns:a16="http://schemas.microsoft.com/office/drawing/2014/main" val="587536497"/>
                    </a:ext>
                  </a:extLst>
                </a:gridCol>
              </a:tblGrid>
              <a:tr h="457707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log(ratio)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log(z-scored rank ratio) w/ 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z-scored rank diff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ComBat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9271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⬆️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    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"RELA 24523406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Mouse”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"LXR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"LXR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"GBX2 23144817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PC3 Human" 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"LXR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"RELA 24523406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19977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 ⬇️ (F)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"MYC 19030024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  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"RUNX1 21571218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MEGAKARYOCYTES Human"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"E2F1 18555785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   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"EKLF 21900194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"MYC 18358816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"E2F1 18555785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"EKLF 21900194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"MYC 18358816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"E2F1 18555785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"EKLF 21900194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  <a:p>
                      <a:pPr algn="l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"MYC 18358816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"E2F1 18555785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"EKLF 21900194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"MYC 18358816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"E2F1 18555785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"MYC 18358816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"EKLF 21900194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649956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⬆️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       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"NUCKS1 24931609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HEPATOCYTES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"NUCKS1 24931609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HEPATOCYTES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"LXR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"RXR 22158963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LIVER Mouse"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"NCOR 22465074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MACROPHAGES Mouse"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"CEBPB 21427703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3T3-L1 Mouse"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84018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⬇️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"TBX20 22080862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HEART Mouse"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"TBX20 22328084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HEART Mouse"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"PBX 27287812 Chip-Seq EMBYONIC-LIMB Mouse"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"NANOG 16518401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-PET MESCs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"BACH1 22875853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-PCR HELA AND SCP4 Human"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"NANOG 16518401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-PET MESCs Mouse"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"NANOG 16518401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-PET MESCs Mouse"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"TRIM28 17542650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NTERA2 Human"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"OCT4 18692474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MEFs Mouse"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"NUCKS1 24931609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HEPATOCYTES Mouse"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"NANOG 16518401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-PET MESCs Mouse"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"TRIM28 17542650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NTERA2 Human"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"OCT4 18692474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MEFs Mouse"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"NANOG 16518401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-PET MESCs Mouse"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081195"/>
                  </a:ext>
                </a:extLst>
              </a:tr>
              <a:tr h="106798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⬆️ (AD)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"EGR1 20690147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ERYTHROLEUKEMIA Human"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  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"WT1 20215353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NEPHRON PROGENITOR Mouse"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"SFPI1 20887958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HPC-7 Mouse" 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"ZFP281 18757296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E14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"SFPI1 20887958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HPC-7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"ZFP281 18757296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E14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"MYC 19030024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"YY1 26981420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C2C12 Mouse Muscle"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"EKLF 21900194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ERYTHROCYTE Mouse"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"CREB1 23762244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HIPPOCAMPUS Rat"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"CREM 20920259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GC1-SPG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"NELFA 20434984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ESCs Mouse"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"MYC 19030024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ChIP-ChIP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MESCs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96891"/>
                  </a:ext>
                </a:extLst>
              </a:tr>
              <a:tr h="99259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⬇ ️ (CO)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"BMI1 23680149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NPCS Mouse”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"SUZ12 18692474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   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"P63 20808887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KERATINOCYTES Human"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"SUZ12 20075857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"OCT4 21477851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ESCs Mouse"   </a:t>
                      </a:r>
                    </a:p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"AR 19668381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PC3 Human"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"SUZ12 20075857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"OCT4 21477851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ESCs Mouse" 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"AR 19668381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PC3 Human"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"SUZ12 20075857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"MTF2 20144788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"RBPJ 22232070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NCS Mouse"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"SUZ12 20075857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"RELA 24523406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FIBROSARCOMA Human"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"YAP1 20516196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 "SUZ12 20075857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MESCs Mouse"  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 "AR 22383394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 PROSTATE CANCER Human"</a:t>
                      </a:r>
                    </a:p>
                    <a:p>
                      <a:pPr algn="l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 "EZH2 27294783 Chip-Seq ESCs Mouse"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5786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D00981-D6E8-444E-F439-44436AE18117}"/>
              </a:ext>
            </a:extLst>
          </p:cNvPr>
          <p:cNvSpPr txBox="1"/>
          <p:nvPr/>
        </p:nvSpPr>
        <p:spPr>
          <a:xfrm>
            <a:off x="5511302" y="0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ChEA_2022</a:t>
            </a:r>
          </a:p>
        </p:txBody>
      </p:sp>
    </p:spTree>
    <p:extLst>
      <p:ext uri="{BB962C8B-B14F-4D97-AF65-F5344CB8AC3E}">
        <p14:creationId xmlns:p14="http://schemas.microsoft.com/office/powerpoint/2010/main" val="293639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1950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B4D5B-53BC-BB19-BF49-B27716558FA9}"/>
              </a:ext>
            </a:extLst>
          </p:cNvPr>
          <p:cNvSpPr txBox="1"/>
          <p:nvPr/>
        </p:nvSpPr>
        <p:spPr>
          <a:xfrm>
            <a:off x="653853" y="846159"/>
            <a:ext cx="110381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Too few AD samples (total of ~70)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Rank difference seems to preserve more and distort less 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Current robustness testing method might be misleading</a:t>
            </a:r>
          </a:p>
        </p:txBody>
      </p:sp>
    </p:spTree>
    <p:extLst>
      <p:ext uri="{BB962C8B-B14F-4D97-AF65-F5344CB8AC3E}">
        <p14:creationId xmlns:p14="http://schemas.microsoft.com/office/powerpoint/2010/main" val="271422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194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B4D5B-53BC-BB19-BF49-B27716558FA9}"/>
              </a:ext>
            </a:extLst>
          </p:cNvPr>
          <p:cNvSpPr txBox="1"/>
          <p:nvPr/>
        </p:nvSpPr>
        <p:spPr>
          <a:xfrm>
            <a:off x="653853" y="846159"/>
            <a:ext cx="110381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Too few AD samples (total of ~70)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Could using CDR instead of diagnosis group improve this? Not sure…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Look into whether CDR data is available respectively for when plasma was drawn &amp; CSF was drawn </a:t>
            </a:r>
            <a:r>
              <a:rPr lang="en-US" sz="2200" dirty="0">
                <a:sym typeface="Wingdings" pitchFamily="2" charset="2"/>
              </a:rPr>
              <a:t> Maybe sample using </a:t>
            </a:r>
            <a:r>
              <a:rPr lang="en-US" sz="2200" b="1" dirty="0">
                <a:sym typeface="Wingdings" pitchFamily="2" charset="2"/>
              </a:rPr>
              <a:t>CDR difference, </a:t>
            </a:r>
            <a:r>
              <a:rPr lang="en-US" sz="2200" dirty="0">
                <a:sym typeface="Wingdings" pitchFamily="2" charset="2"/>
              </a:rPr>
              <a:t>not </a:t>
            </a:r>
            <a:r>
              <a:rPr lang="en-US" sz="2200" dirty="0" err="1">
                <a:sym typeface="Wingdings" pitchFamily="2" charset="2"/>
              </a:rPr>
              <a:t>drawdate</a:t>
            </a:r>
            <a:r>
              <a:rPr lang="en-US" sz="2200" dirty="0">
                <a:sym typeface="Wingdings" pitchFamily="2" charset="2"/>
              </a:rPr>
              <a:t> difference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Is there a way to check if a patient has anomalous changes in protein expression levels between CSF and plasma draw?  Maybe </a:t>
            </a:r>
            <a:r>
              <a:rPr lang="en-US" sz="2200" b="1" dirty="0">
                <a:sym typeface="Wingdings" pitchFamily="2" charset="2"/>
              </a:rPr>
              <a:t>remove outliers</a:t>
            </a:r>
            <a:r>
              <a:rPr lang="en-US" sz="2200" dirty="0">
                <a:sym typeface="Wingdings" pitchFamily="2" charset="2"/>
              </a:rPr>
              <a:t>, and use the rest?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Increase </a:t>
            </a:r>
            <a:r>
              <a:rPr lang="en-US" sz="2200" b="1" dirty="0" err="1"/>
              <a:t>drawdate</a:t>
            </a:r>
            <a:r>
              <a:rPr lang="en-US" sz="2200" b="1" dirty="0"/>
              <a:t> range</a:t>
            </a:r>
            <a:r>
              <a:rPr lang="en-US" sz="2200" dirty="0"/>
              <a:t>, look into literature to get range of candidates for </a:t>
            </a:r>
            <a:r>
              <a:rPr lang="en-US" sz="2200" dirty="0" err="1"/>
              <a:t>drawdate</a:t>
            </a:r>
            <a:r>
              <a:rPr lang="en-US" sz="2200" dirty="0"/>
              <a:t> difference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Rank difference seems to preserve more and distort less info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More experiments w/ different pre-processing steps before computing rank difference </a:t>
            </a:r>
            <a:br>
              <a:rPr lang="en-US" sz="2200" dirty="0"/>
            </a:br>
            <a:r>
              <a:rPr lang="en-US" sz="2200" dirty="0"/>
              <a:t>(e.g. log and z-score, then rank diff / normalize to same scale / </a:t>
            </a:r>
            <a:r>
              <a:rPr lang="en-US" sz="2200" dirty="0" err="1"/>
              <a:t>etc</a:t>
            </a:r>
            <a:r>
              <a:rPr lang="en-US" sz="2200" dirty="0"/>
              <a:t>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Current robustness testing method might be misleading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Cut off based on number of samples instead of </a:t>
            </a:r>
            <a:r>
              <a:rPr lang="en-US" sz="2200" dirty="0" err="1"/>
              <a:t>drawdate</a:t>
            </a:r>
            <a:r>
              <a:rPr lang="en-US" sz="2200" dirty="0"/>
              <a:t> range?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If we use CDR difference, then we can randomly partition</a:t>
            </a:r>
          </a:p>
        </p:txBody>
      </p:sp>
    </p:spTree>
    <p:extLst>
      <p:ext uri="{BB962C8B-B14F-4D97-AF65-F5344CB8AC3E}">
        <p14:creationId xmlns:p14="http://schemas.microsoft.com/office/powerpoint/2010/main" val="414762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323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Possible Next Steps?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B4D5B-53BC-BB19-BF49-B27716558FA9}"/>
              </a:ext>
            </a:extLst>
          </p:cNvPr>
          <p:cNvSpPr txBox="1"/>
          <p:nvPr/>
        </p:nvSpPr>
        <p:spPr>
          <a:xfrm>
            <a:off x="653853" y="846159"/>
            <a:ext cx="110381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Try experimenting / researching larger </a:t>
            </a:r>
            <a:r>
              <a:rPr lang="en-US" sz="2200" b="1" dirty="0" err="1"/>
              <a:t>drawdate</a:t>
            </a:r>
            <a:r>
              <a:rPr lang="en-US" sz="2200" b="1" dirty="0"/>
              <a:t> (180 days or maybe even more?)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Different method for quantifying Plasma – CSF relationship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Run some model to get relationship and use parameters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Low AD signals from plasma… idk 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Getting very few hits for AD Proteomes </a:t>
            </a:r>
            <a:r>
              <a:rPr lang="en-US" sz="2200" b="1" dirty="0">
                <a:sym typeface="Wingdings" pitchFamily="2" charset="2"/>
              </a:rPr>
              <a:t> Too few AD samples. </a:t>
            </a:r>
            <a:r>
              <a:rPr lang="en-US" sz="2200" b="1" dirty="0"/>
              <a:t>Either boost power by using CDR instead of AD/CO, or increase </a:t>
            </a:r>
            <a:r>
              <a:rPr lang="en-US" sz="2200" b="1" dirty="0" err="1"/>
              <a:t>drawdate</a:t>
            </a:r>
            <a:r>
              <a:rPr lang="en-US" sz="2200" b="1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See top hits that overlap b/w</a:t>
            </a:r>
          </a:p>
        </p:txBody>
      </p:sp>
    </p:spTree>
    <p:extLst>
      <p:ext uri="{BB962C8B-B14F-4D97-AF65-F5344CB8AC3E}">
        <p14:creationId xmlns:p14="http://schemas.microsoft.com/office/powerpoint/2010/main" val="378398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2732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 </a:t>
            </a:r>
          </a:p>
        </p:txBody>
      </p:sp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1A70EAB-E14E-0626-E155-08DC5AE1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4C6953-2B8D-7165-C0A7-E96EACB4000A}"/>
              </a:ext>
            </a:extLst>
          </p:cNvPr>
          <p:cNvSpPr/>
          <p:nvPr/>
        </p:nvSpPr>
        <p:spPr>
          <a:xfrm>
            <a:off x="2505182" y="2637890"/>
            <a:ext cx="7181636" cy="1582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Note that log(CSF / Plasma) is different from log(CSF) / log(Plasma),</a:t>
            </a:r>
          </a:p>
          <a:p>
            <a:pPr algn="ctr"/>
            <a:r>
              <a:rPr lang="en-US" dirty="0">
                <a:latin typeface="Helvetica" pitchFamily="2" charset="0"/>
              </a:rPr>
              <a:t>and in this case, the logarithm was applied to just make the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fold changes more pronounced</a:t>
            </a:r>
          </a:p>
        </p:txBody>
      </p:sp>
    </p:spTree>
    <p:extLst>
      <p:ext uri="{BB962C8B-B14F-4D97-AF65-F5344CB8AC3E}">
        <p14:creationId xmlns:p14="http://schemas.microsoft.com/office/powerpoint/2010/main" val="90416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3114735" y="6326624"/>
            <a:ext cx="596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615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Stratified by Diagnosis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713D6-E99D-7BF7-C17D-54C630BAAD92}"/>
              </a:ext>
            </a:extLst>
          </p:cNvPr>
          <p:cNvSpPr txBox="1"/>
          <p:nvPr/>
        </p:nvSpPr>
        <p:spPr>
          <a:xfrm>
            <a:off x="2554934" y="5880080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34D30-9DA5-05DC-A402-937DA3431C4F}"/>
              </a:ext>
            </a:extLst>
          </p:cNvPr>
          <p:cNvSpPr txBox="1"/>
          <p:nvPr/>
        </p:nvSpPr>
        <p:spPr>
          <a:xfrm>
            <a:off x="8522305" y="5918686"/>
            <a:ext cx="110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 Group</a:t>
            </a:r>
          </a:p>
        </p:txBody>
      </p:sp>
      <p:pic>
        <p:nvPicPr>
          <p:cNvPr id="3" name="Picture 2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9BC083A-638B-0BFA-6462-AC0C0679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4" y="863512"/>
            <a:ext cx="5372341" cy="5020056"/>
          </a:xfrm>
          <a:prstGeom prst="rect">
            <a:avLst/>
          </a:prstGeom>
        </p:spPr>
      </p:pic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01357EFC-76C7-B309-C912-13EDB342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0024"/>
            <a:ext cx="5372341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7522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Sanity Check using Log Raw CSF</a:t>
            </a:r>
          </a:p>
        </p:txBody>
      </p:sp>
      <p:pic>
        <p:nvPicPr>
          <p:cNvPr id="6" name="Picture 5" descr="A group of red and blue dots&#10;&#10;Description automatically generated">
            <a:extLst>
              <a:ext uri="{FF2B5EF4-FFF2-40B4-BE49-F238E27FC236}">
                <a16:creationId xmlns:a16="http://schemas.microsoft.com/office/drawing/2014/main" id="{86E088D0-1FF7-8471-DA3C-934D0B7D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065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Sanity Check using Log Raw Plasma</a:t>
            </a:r>
          </a:p>
        </p:txBody>
      </p:sp>
      <p:pic>
        <p:nvPicPr>
          <p:cNvPr id="6" name="Picture 5" descr="A group of graphs showing different types of cells&#10;&#10;Description automatically generated with medium confidence">
            <a:extLst>
              <a:ext uri="{FF2B5EF4-FFF2-40B4-BE49-F238E27FC236}">
                <a16:creationId xmlns:a16="http://schemas.microsoft.com/office/drawing/2014/main" id="{8F863443-7279-E0B0-CB0F-7C25E1A6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844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Log Raw Ratio: Sex Proteomes Across </a:t>
            </a:r>
            <a:r>
              <a:rPr lang="en-US" sz="2800" b="1" dirty="0" err="1"/>
              <a:t>Drawdates</a:t>
            </a:r>
            <a:r>
              <a:rPr lang="en-US" sz="2800" b="1" dirty="0"/>
              <a:t> (20)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8A89D0A-990A-AD37-5A42-CFB4B33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3893"/>
            <a:ext cx="9144000" cy="5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4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4357</Words>
  <Application>Microsoft Macintosh PowerPoint</Application>
  <PresentationFormat>Widescreen</PresentationFormat>
  <Paragraphs>513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Seonghyun Yoon</dc:creator>
  <cp:lastModifiedBy>Seonghyun Yoon</cp:lastModifiedBy>
  <cp:revision>201</cp:revision>
  <dcterms:created xsi:type="dcterms:W3CDTF">2023-11-15T07:20:05Z</dcterms:created>
  <dcterms:modified xsi:type="dcterms:W3CDTF">2023-11-18T05:10:59Z</dcterms:modified>
</cp:coreProperties>
</file>